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8.xml" ContentType="application/vnd.openxmlformats-officedocument.presentationml.slideLayout+xml"/>
  <Override PartName="/ppt/slides/slide1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Layouts/slideLayout14.xml" ContentType="application/vnd.openxmlformats-officedocument.presentationml.slideLayout+xml"/>
  <Override PartName="/ppt/slides/slide10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Layouts/slideLayout16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s/slide8.xml" ContentType="application/vnd.openxmlformats-officedocument.presentationml.slide+xml"/>
  <Override PartName="/ppt/slides/slide15.xml" ContentType="application/vnd.openxmlformats-officedocument.presentationml.slide+xml"/>
  <Default Extension="bin" ContentType="application/vnd.openxmlformats-officedocument.presentationml.printerSettings"/>
  <Override PartName="/ppt/slideLayouts/slideLayout15.xml" ContentType="application/vnd.openxmlformats-officedocument.presentationml.slideLayout+xml"/>
  <Default Extension="rels" ContentType="application/vnd.openxmlformats-package.relationships+xml"/>
  <Override PartName="/ppt/slides/slide9.xml" ContentType="application/vnd.openxmlformats-officedocument.presentationml.slide+xml"/>
  <Override PartName="/ppt/slideLayouts/slideLayout19.xml" ContentType="application/vnd.openxmlformats-officedocument.presentationml.slideLayout+xml"/>
  <Override PartName="/ppt/slides/slide6.xml" ContentType="application/vnd.openxmlformats-officedocument.presentationml.slide+xml"/>
  <Override PartName="/ppt/slides/slide16.xml" ContentType="application/vnd.openxmlformats-officedocument.presentationml.slide+xml"/>
  <Override PartName="/ppt/slideLayouts/slideLayout12.xml" ContentType="application/vnd.openxmlformats-officedocument.presentationml.slideLayout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1" d="100"/>
          <a:sy n="91" d="100"/>
        </p:scale>
        <p:origin x="-84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20" Type="http://schemas.openxmlformats.org/officeDocument/2006/relationships/printerSettings" Target="printerSettings/printerSettings1.bin"/><Relationship Id="rId4" Type="http://schemas.openxmlformats.org/officeDocument/2006/relationships/slide" Target="slides/slide3.xml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24" Type="http://schemas.openxmlformats.org/officeDocument/2006/relationships/tableStyles" Target="tableStyles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19" Type="http://schemas.openxmlformats.org/officeDocument/2006/relationships/slide" Target="slides/slide18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slide" Target="slides/slide1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4" Type="http://schemas.openxmlformats.org/officeDocument/2006/relationships/slideLayout" Target="../slideLayouts/slideLayout14.xml"/><Relationship Id="rId20" Type="http://schemas.openxmlformats.org/officeDocument/2006/relationships/slideLayout" Target="../slideLayouts/slideLayout20.xml"/><Relationship Id="rId4" Type="http://schemas.openxmlformats.org/officeDocument/2006/relationships/slideLayout" Target="../slideLayouts/slideLayout4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6" Type="http://schemas.openxmlformats.org/officeDocument/2006/relationships/slideLayout" Target="../slideLayouts/slideLayout16.xml"/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19" Type="http://schemas.openxmlformats.org/officeDocument/2006/relationships/slideLayout" Target="../slideLayouts/slideLayout19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18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30C08E27-640F-5742-9E72-B1ACC632B669}" type="datetimeFigureOut">
              <a:rPr lang="en-US" smtClean="0"/>
              <a:t>2/25/10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D4E221A8-030B-E545-88D7-3C4E9296013A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Cause &amp; Effect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LR - Chapter 9</a:t>
            </a:r>
          </a:p>
          <a:p>
            <a:r>
              <a:rPr lang="en-US" dirty="0" smtClean="0"/>
              <a:t>Page 383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Mistaking </a:t>
            </a:r>
            <a:r>
              <a:rPr lang="en-US" i="1" dirty="0" smtClean="0"/>
              <a:t>Correlation</a:t>
            </a:r>
            <a:r>
              <a:rPr lang="en-US" dirty="0" smtClean="0"/>
              <a:t> for </a:t>
            </a:r>
            <a:r>
              <a:rPr lang="en-US" i="1" dirty="0" smtClean="0"/>
              <a:t>Causation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Two events correlate when they occur at about the same time.</a:t>
            </a:r>
          </a:p>
          <a:p>
            <a:r>
              <a:rPr lang="en-US" dirty="0" smtClean="0"/>
              <a:t>However, does not  guarantee a cause-effect relationship.</a:t>
            </a:r>
          </a:p>
          <a:p>
            <a:pPr>
              <a:buNone/>
            </a:pPr>
            <a:r>
              <a:rPr lang="en-US" dirty="0" smtClean="0"/>
              <a:t>Use words which suggest time of occurrence</a:t>
            </a:r>
          </a:p>
          <a:p>
            <a:r>
              <a:rPr lang="en-US" dirty="0" smtClean="0"/>
              <a:t>“following”</a:t>
            </a:r>
          </a:p>
          <a:p>
            <a:r>
              <a:rPr lang="en-US" dirty="0" smtClean="0"/>
              <a:t>“previously”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Rigorous </a:t>
            </a:r>
            <a:r>
              <a:rPr lang="en-US" dirty="0" smtClean="0"/>
              <a:t>causal analysis involves more than loose generalization about causes and </a:t>
            </a:r>
            <a:r>
              <a:rPr lang="en-US" dirty="0" smtClean="0"/>
              <a:t>effects.</a:t>
            </a:r>
          </a:p>
          <a:p>
            <a:pPr>
              <a:buNone/>
            </a:pPr>
            <a:r>
              <a:rPr lang="en-US" dirty="0" smtClean="0"/>
              <a:t>Create plausible connections</a:t>
            </a:r>
          </a:p>
          <a:p>
            <a:r>
              <a:rPr lang="en-US" dirty="0" smtClean="0"/>
              <a:t>Library research</a:t>
            </a:r>
          </a:p>
          <a:p>
            <a:r>
              <a:rPr lang="en-US" dirty="0" smtClean="0"/>
              <a:t>Interviewing</a:t>
            </a:r>
          </a:p>
          <a:p>
            <a:r>
              <a:rPr lang="en-US" dirty="0" smtClean="0"/>
              <a:t>Both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Provide</a:t>
            </a:r>
          </a:p>
          <a:p>
            <a:r>
              <a:rPr lang="en-US" dirty="0" smtClean="0"/>
              <a:t>Facts</a:t>
            </a:r>
          </a:p>
          <a:p>
            <a:r>
              <a:rPr lang="en-US" dirty="0" smtClean="0"/>
              <a:t>Statistics</a:t>
            </a:r>
          </a:p>
          <a:p>
            <a:r>
              <a:rPr lang="en-US" dirty="0" smtClean="0"/>
              <a:t>Details</a:t>
            </a:r>
          </a:p>
          <a:p>
            <a:r>
              <a:rPr lang="en-US" dirty="0" smtClean="0"/>
              <a:t>Personal observations</a:t>
            </a:r>
          </a:p>
          <a:p>
            <a:r>
              <a:rPr lang="en-US" dirty="0" smtClean="0"/>
              <a:t>Other corroborative material so the reader will accept the reasoning behind the analysis.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Write a thesis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Focus on causes, effects, or both</a:t>
            </a:r>
          </a:p>
          <a:p>
            <a:r>
              <a:rPr lang="en-US" dirty="0" smtClean="0"/>
              <a:t>Page 389.</a:t>
            </a:r>
          </a:p>
          <a:p>
            <a:pPr>
              <a:buNone/>
            </a:pPr>
            <a:r>
              <a:rPr lang="en-US" dirty="0" smtClean="0"/>
              <a:t>The thesis statement in a causal analysis does not have to </a:t>
            </a:r>
          </a:p>
          <a:p>
            <a:r>
              <a:rPr lang="en-US" dirty="0" smtClean="0"/>
              <a:t>S</a:t>
            </a:r>
            <a:r>
              <a:rPr lang="en-US" dirty="0" smtClean="0"/>
              <a:t>pecify whether the essay will discuss causes, effects, or both.</a:t>
            </a:r>
          </a:p>
          <a:p>
            <a:r>
              <a:rPr lang="en-US" dirty="0" smtClean="0"/>
              <a:t>Or worded in such a way that the development is apparent</a:t>
            </a:r>
          </a:p>
          <a:p>
            <a:r>
              <a:rPr lang="en-US" dirty="0" smtClean="0"/>
              <a:t>However, a highly focused thesis will keep your analysis on track.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Choose an Organization Pattern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Chronological</a:t>
            </a:r>
          </a:p>
          <a:p>
            <a:r>
              <a:rPr lang="en-US" dirty="0" smtClean="0"/>
              <a:t>Emphatic Sequence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Chronologic Order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Discuss causes and effects in the order in which they occur or will occur.</a:t>
            </a:r>
          </a:p>
          <a:p>
            <a:pPr>
              <a:buNone/>
            </a:pPr>
            <a:r>
              <a:rPr lang="en-US" dirty="0" smtClean="0"/>
              <a:t>Organize a discussion about effects.</a:t>
            </a:r>
          </a:p>
          <a:p>
            <a:r>
              <a:rPr lang="en-US" dirty="0" smtClean="0"/>
              <a:t>Problem may occur</a:t>
            </a:r>
          </a:p>
          <a:p>
            <a:pPr>
              <a:buNone/>
            </a:pPr>
            <a:r>
              <a:rPr lang="en-US" dirty="0" smtClean="0"/>
              <a:t>Strict time sequence can place the cause or effect to end up in the middle on the sequence.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Emphatic Order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Reserving the most significant cause or effect for the end.</a:t>
            </a:r>
          </a:p>
          <a:p>
            <a:pPr>
              <a:buNone/>
            </a:pPr>
            <a:r>
              <a:rPr lang="en-US" dirty="0" smtClean="0"/>
              <a:t>For example</a:t>
            </a:r>
          </a:p>
          <a:p>
            <a:r>
              <a:rPr lang="en-US" dirty="0" smtClean="0"/>
              <a:t>Time order could be used to present the reasons behind a candidate’s unexpected victory.</a:t>
            </a:r>
          </a:p>
          <a:p>
            <a:r>
              <a:rPr lang="en-US" dirty="0" smtClean="0"/>
              <a:t>Especially effective way to sequence cause-effect points when reader holds a mistaken or narrow view about a subject.</a:t>
            </a:r>
          </a:p>
          <a:p>
            <a:r>
              <a:rPr lang="en-US" dirty="0" smtClean="0"/>
              <a:t>Page 391.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Writing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/>
              <a:t>Word the thesis is such a way that it signals which point the essay will stress.</a:t>
            </a:r>
          </a:p>
          <a:p>
            <a:r>
              <a:rPr lang="en-US" dirty="0" smtClean="0"/>
              <a:t>Page 391</a:t>
            </a:r>
          </a:p>
          <a:p>
            <a:pPr>
              <a:buNone/>
            </a:pPr>
            <a:r>
              <a:rPr lang="en-US" dirty="0" smtClean="0"/>
              <a:t>Provide clear signals to identify when you are discussing</a:t>
            </a:r>
          </a:p>
          <a:p>
            <a:r>
              <a:rPr lang="en-US" dirty="0" smtClean="0"/>
              <a:t>Causes</a:t>
            </a:r>
          </a:p>
          <a:p>
            <a:r>
              <a:rPr lang="en-US" dirty="0" smtClean="0"/>
              <a:t>Effects</a:t>
            </a:r>
          </a:p>
          <a:p>
            <a:pPr>
              <a:buNone/>
            </a:pPr>
            <a:r>
              <a:rPr lang="en-US" dirty="0" smtClean="0"/>
              <a:t>Examples</a:t>
            </a:r>
          </a:p>
          <a:p>
            <a:r>
              <a:rPr lang="en-US" dirty="0" smtClean="0"/>
              <a:t>“Another reason”</a:t>
            </a:r>
          </a:p>
          <a:p>
            <a:r>
              <a:rPr lang="en-US" dirty="0" smtClean="0"/>
              <a:t>“A final outcome”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Use language that hints at the complexity of cause-effect relationships</a:t>
            </a:r>
            <a:r>
              <a:rPr lang="en-US" dirty="0" smtClean="0"/>
              <a:t>.</a:t>
            </a:r>
          </a:p>
          <a:p>
            <a:r>
              <a:rPr lang="en-US" dirty="0" smtClean="0"/>
              <a:t>“most likely”</a:t>
            </a:r>
          </a:p>
          <a:p>
            <a:r>
              <a:rPr lang="en-US" dirty="0" smtClean="0"/>
              <a:t>“it’s probably that”</a:t>
            </a:r>
          </a:p>
          <a:p>
            <a:pPr>
              <a:buNone/>
            </a:pPr>
            <a:r>
              <a:rPr lang="en-US" dirty="0" smtClean="0"/>
              <a:t>Don’t fail to take a stand!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 &amp; Effect?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Answers the question</a:t>
            </a:r>
          </a:p>
          <a:p>
            <a:r>
              <a:rPr lang="en-US" dirty="0" smtClean="0"/>
              <a:t>Why?</a:t>
            </a:r>
          </a:p>
          <a:p>
            <a:r>
              <a:rPr lang="en-US" dirty="0" smtClean="0"/>
              <a:t>What if?</a:t>
            </a:r>
          </a:p>
          <a:p>
            <a:pPr>
              <a:buNone/>
            </a:pPr>
            <a:r>
              <a:rPr lang="en-US" dirty="0" smtClean="0"/>
              <a:t>Causal Analysis</a:t>
            </a:r>
          </a:p>
          <a:p>
            <a:r>
              <a:rPr lang="en-US" dirty="0" smtClean="0"/>
              <a:t>The need to make connections.</a:t>
            </a:r>
          </a:p>
          <a:p>
            <a:r>
              <a:rPr lang="en-US" dirty="0" smtClean="0"/>
              <a:t>Uncover subtle and often surprising connections between events or phenomena.</a:t>
            </a:r>
          </a:p>
          <a:p>
            <a:r>
              <a:rPr lang="en-US" dirty="0" smtClean="0"/>
              <a:t>Makes sense of experiences.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Cause-Effect </a:t>
            </a:r>
            <a:br>
              <a:rPr lang="en-US" dirty="0" smtClean="0"/>
            </a:br>
            <a:r>
              <a:rPr lang="en-US" dirty="0" smtClean="0"/>
              <a:t>Purpose &amp; Audience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Stay focused on the purpose of your analysis.</a:t>
            </a:r>
          </a:p>
          <a:p>
            <a:r>
              <a:rPr lang="en-US" dirty="0" smtClean="0"/>
              <a:t>Inform</a:t>
            </a:r>
          </a:p>
          <a:p>
            <a:r>
              <a:rPr lang="en-US" dirty="0" smtClean="0"/>
              <a:t>Persuade</a:t>
            </a:r>
          </a:p>
          <a:p>
            <a:r>
              <a:rPr lang="en-US" dirty="0" smtClean="0"/>
              <a:t>Speculate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Adapt content and tone to your purpose</a:t>
            </a:r>
          </a:p>
          <a:p>
            <a:r>
              <a:rPr lang="en-US" dirty="0" smtClean="0"/>
              <a:t>Supporting material</a:t>
            </a:r>
          </a:p>
          <a:p>
            <a:r>
              <a:rPr lang="en-US" dirty="0" smtClean="0"/>
              <a:t>The most effective tone</a:t>
            </a:r>
            <a:r>
              <a:rPr lang="en-US" dirty="0" smtClean="0"/>
              <a:t>.</a:t>
            </a:r>
          </a:p>
          <a:p>
            <a:pPr>
              <a:buNone/>
            </a:pPr>
            <a:r>
              <a:rPr lang="en-US" dirty="0" smtClean="0"/>
              <a:t>Inform reader by using</a:t>
            </a:r>
          </a:p>
          <a:p>
            <a:r>
              <a:rPr lang="en-US" dirty="0" smtClean="0"/>
              <a:t>Facts</a:t>
            </a:r>
          </a:p>
          <a:p>
            <a:r>
              <a:rPr lang="en-US" dirty="0" smtClean="0"/>
              <a:t>Statistics</a:t>
            </a:r>
          </a:p>
          <a:p>
            <a:r>
              <a:rPr lang="en-US" dirty="0" smtClean="0"/>
              <a:t>Expert opinion</a:t>
            </a:r>
          </a:p>
          <a:p>
            <a:pPr>
              <a:buNone/>
            </a:pPr>
            <a:r>
              <a:rPr lang="en-US" dirty="0" smtClean="0"/>
              <a:t>Convince your reader.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Think about causes and effects</a:t>
            </a:r>
          </a:p>
          <a:p>
            <a:r>
              <a:rPr lang="en-US" dirty="0" smtClean="0"/>
              <a:t>Dig for causes</a:t>
            </a:r>
          </a:p>
          <a:p>
            <a:r>
              <a:rPr lang="en-US" dirty="0" smtClean="0"/>
              <a:t>Think creatively about effects</a:t>
            </a:r>
          </a:p>
          <a:p>
            <a:r>
              <a:rPr lang="en-US" dirty="0" smtClean="0"/>
              <a:t>Examine your subject in depth</a:t>
            </a:r>
          </a:p>
          <a:p>
            <a:r>
              <a:rPr lang="en-US" dirty="0" smtClean="0"/>
              <a:t>Look beyond the obvious and superficial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Figure 9.1 / page 386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Brainstorm</a:t>
            </a:r>
          </a:p>
          <a:p>
            <a:r>
              <a:rPr lang="en-US" dirty="0" smtClean="0"/>
              <a:t>Free write</a:t>
            </a:r>
          </a:p>
          <a:p>
            <a:r>
              <a:rPr lang="en-US" dirty="0" smtClean="0"/>
              <a:t>Mapping</a:t>
            </a:r>
          </a:p>
          <a:p>
            <a:r>
              <a:rPr lang="en-US" dirty="0" smtClean="0"/>
              <a:t>Write the Cause</a:t>
            </a:r>
          </a:p>
          <a:p>
            <a:r>
              <a:rPr lang="en-US" dirty="0" smtClean="0"/>
              <a:t>Write the Effect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Causal Chain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One cause or effect</a:t>
            </a:r>
          </a:p>
          <a:p>
            <a:r>
              <a:rPr lang="en-US" dirty="0" smtClean="0"/>
              <a:t>Brings about another, then another, etc.</a:t>
            </a:r>
          </a:p>
          <a:p>
            <a:pPr>
              <a:buNone/>
            </a:pPr>
            <a:r>
              <a:rPr lang="en-US" dirty="0" smtClean="0"/>
              <a:t>Example:</a:t>
            </a:r>
          </a:p>
          <a:p>
            <a:r>
              <a:rPr lang="en-US" dirty="0" smtClean="0"/>
              <a:t>The Prohibition Amendment to the US Constitution went into effect on 1/29/20; bootleggers and organized crime stepped in to supply public demand for alcohol; ordinary citizens began breaking the law by buying illegally; disrespect for legal authority became widespread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Identify Causes and Effects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Primary</a:t>
            </a:r>
          </a:p>
          <a:p>
            <a:r>
              <a:rPr lang="en-US" dirty="0" smtClean="0"/>
              <a:t>Secondary</a:t>
            </a:r>
          </a:p>
          <a:p>
            <a:pPr>
              <a:buNone/>
            </a:pPr>
            <a:r>
              <a:rPr lang="en-US" dirty="0" smtClean="0"/>
              <a:t>Focus</a:t>
            </a:r>
          </a:p>
          <a:p>
            <a:r>
              <a:rPr lang="en-US" dirty="0" smtClean="0"/>
              <a:t>Immediate</a:t>
            </a:r>
          </a:p>
          <a:p>
            <a:r>
              <a:rPr lang="en-US" dirty="0" smtClean="0"/>
              <a:t>Remote</a:t>
            </a:r>
          </a:p>
          <a:p>
            <a:r>
              <a:rPr lang="en-US" dirty="0" smtClean="0"/>
              <a:t>Both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Avoid </a:t>
            </a:r>
            <a:r>
              <a:rPr lang="en-US" i="1" dirty="0" smtClean="0"/>
              <a:t>post hoc, ergo propter hoc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“after this</a:t>
            </a:r>
          </a:p>
          <a:p>
            <a:r>
              <a:rPr lang="en-US" dirty="0" smtClean="0"/>
              <a:t>“therefore because of this”</a:t>
            </a:r>
          </a:p>
          <a:p>
            <a:pPr>
              <a:buNone/>
            </a:pPr>
            <a:r>
              <a:rPr lang="en-US" dirty="0" smtClean="0"/>
              <a:t>The first event does not necessary cause the second event.</a:t>
            </a:r>
          </a:p>
          <a:p>
            <a:r>
              <a:rPr lang="en-US" dirty="0" smtClean="0"/>
              <a:t>Test it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Ad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</a:majorFont>
      <a:minorFont>
        <a:latin typeface="Rockwell"/>
        <a:ea typeface=""/>
        <a:cs typeface=""/>
        <a:font script="Jpan" typeface="ＭＳ ゴシック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53</TotalTime>
  <Words>551</Words>
  <Application>Microsoft Macintosh PowerPoint</Application>
  <PresentationFormat>On-screen Show (4:3)</PresentationFormat>
  <Paragraphs>104</Paragraphs>
  <Slides>18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Advantage</vt:lpstr>
      <vt:lpstr>Cause &amp; Effect</vt:lpstr>
      <vt:lpstr>Cause &amp; Effect?</vt:lpstr>
      <vt:lpstr>Cause-Effect  Purpose &amp; Audience</vt:lpstr>
      <vt:lpstr>Slide 4</vt:lpstr>
      <vt:lpstr>Slide 5</vt:lpstr>
      <vt:lpstr>Figure 9.1 / page 386</vt:lpstr>
      <vt:lpstr>The Causal Chain</vt:lpstr>
      <vt:lpstr>Identify Causes and Effects</vt:lpstr>
      <vt:lpstr>Avoid post hoc, ergo propter hoc</vt:lpstr>
      <vt:lpstr>Mistaking Correlation for Causation</vt:lpstr>
      <vt:lpstr> </vt:lpstr>
      <vt:lpstr>Slide 12</vt:lpstr>
      <vt:lpstr>Write a thesis</vt:lpstr>
      <vt:lpstr>Choose an Organization Pattern</vt:lpstr>
      <vt:lpstr>Chronologic Order</vt:lpstr>
      <vt:lpstr>Emphatic Order</vt:lpstr>
      <vt:lpstr>The Writing</vt:lpstr>
      <vt:lpstr>Slide 18</vt:lpstr>
    </vt:vector>
  </TitlesOfParts>
  <Company>Killeen Independent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Cause &amp; Effect</dc:title>
  <dc:creator>KISD</dc:creator>
  <cp:lastModifiedBy>KISD</cp:lastModifiedBy>
  <cp:revision>1</cp:revision>
  <dcterms:created xsi:type="dcterms:W3CDTF">2010-02-25T19:58:20Z</dcterms:created>
  <dcterms:modified xsi:type="dcterms:W3CDTF">2010-02-25T20:52:00Z</dcterms:modified>
</cp:coreProperties>
</file>

<file path=docProps/thumbnail.jpeg>
</file>